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1E3CF43-8348-4C4C-A023-762153999867}">
  <a:tblStyle styleId="{81E3CF43-8348-4C4C-A023-7621539998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cker.com/products/docker-engine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quibase.org/" TargetMode="External"/><Relationship Id="rId3" Type="http://schemas.openxmlformats.org/officeDocument/2006/relationships/hyperlink" Target="https://www.datical.com/" TargetMode="External"/><Relationship Id="rId4" Type="http://schemas.openxmlformats.org/officeDocument/2006/relationships/hyperlink" Target="https://www.red-gate.com/" TargetMode="External"/><Relationship Id="rId10" Type="http://schemas.openxmlformats.org/officeDocument/2006/relationships/hyperlink" Target="https://www.sitepoint.com/schema-migration-hibernate-flywaydb/" TargetMode="External"/><Relationship Id="rId9" Type="http://schemas.openxmlformats.org/officeDocument/2006/relationships/hyperlink" Target="https://www.compose.com/" TargetMode="External"/><Relationship Id="rId5" Type="http://schemas.openxmlformats.org/officeDocument/2006/relationships/hyperlink" Target="https://www.delphix.com/" TargetMode="External"/><Relationship Id="rId6" Type="http://schemas.openxmlformats.org/officeDocument/2006/relationships/hyperlink" Target="https://www.dbmaestro.com/" TargetMode="External"/><Relationship Id="rId7" Type="http://schemas.openxmlformats.org/officeDocument/2006/relationships/hyperlink" Target="https://msdn.microsoft.com/en-us/library/aa937723(v=vs.113).aspx" TargetMode="External"/><Relationship Id="rId8" Type="http://schemas.openxmlformats.org/officeDocument/2006/relationships/hyperlink" Target="http://gorm.io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994fc5b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994fc5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994fc5b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994fc5b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994fc5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5994fc5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994fc5b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994fc5b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994fc5b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994fc5b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994fc5b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994fc5b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994fc5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994fc5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994fc5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994fc5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994fc5b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994fc5b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994fc5b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994fc5b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challenges for the database community in 2018 are simple: how to accelerate our personal DevOps transformation by learning new skills, techniques and behaviors; how to accelerate our DevOps transformation by relentlessly trying to break down silos and collaborating across Dev and Ops; and how to contribute back to the wider community by contributing our lessons learnt via blogs, meetups and conferences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823ab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823ab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5994fc5b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5994fc5b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994fc5b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994fc5b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994fc5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994fc5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5994fc5b4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5994fc5b4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994fc5b4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5994fc5b4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994fc5b4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994fc5b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5994fc5b4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5994fc5b4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994fc5b4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994fc5b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c043040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c043040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994fc5b4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994fc5b4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8edb8d0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b8edb8d0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5994fc5b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5994fc5b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22144"/>
              </a:buClr>
              <a:buSzPts val="1700"/>
              <a:buChar char="-"/>
            </a:pPr>
            <a:r>
              <a:rPr lang="en" sz="1700">
                <a:solidFill>
                  <a:srgbClr val="022144"/>
                </a:solidFill>
                <a:highlight>
                  <a:srgbClr val="FFFFFF"/>
                </a:highlight>
              </a:rPr>
              <a:t>Package Software into Standardized Units for Development, Shipment and Deployment</a:t>
            </a:r>
            <a:endParaRPr sz="1700">
              <a:solidFill>
                <a:srgbClr val="0221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b8edb8d0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b8edb8d0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5994fc5b4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5994fc5b4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22144"/>
              </a:buClr>
              <a:buSzPts val="1700"/>
              <a:buChar char="-"/>
            </a:pPr>
            <a:r>
              <a:rPr lang="en" sz="1300">
                <a:solidFill>
                  <a:srgbClr val="697A89"/>
                </a:solidFill>
                <a:highlight>
                  <a:srgbClr val="FFFFFF"/>
                </a:highlight>
              </a:rPr>
              <a:t>A Docker container image is a lightweight, standalone, executable package of software that includes everything needed to run an application: code, runtime, system tools, system libraries and settings</a:t>
            </a:r>
            <a:endParaRPr sz="1300">
              <a:solidFill>
                <a:srgbClr val="697A89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97A89"/>
              </a:buClr>
              <a:buSzPts val="1300"/>
              <a:buChar char="-"/>
            </a:pPr>
            <a:r>
              <a:rPr lang="en" sz="1300">
                <a:solidFill>
                  <a:srgbClr val="697A89"/>
                </a:solidFill>
                <a:highlight>
                  <a:srgbClr val="FFFFFF"/>
                </a:highlight>
              </a:rPr>
              <a:t>Container images become containers at runtime and in the case of Docker containers - images become containers when they run on </a:t>
            </a:r>
            <a:r>
              <a:rPr lang="en" sz="1300">
                <a:solidFill>
                  <a:srgbClr val="2496ED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Docker Engine</a:t>
            </a:r>
            <a:endParaRPr sz="1300">
              <a:solidFill>
                <a:srgbClr val="697A8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5994fc5b4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5994fc5b4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bcda5b7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bcda5b7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bcda5b7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bcda5b7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cda5b73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cda5b73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5994fc5b4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5994fc5b4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5994fc5b4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5994fc5b4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2"/>
              </a:rPr>
              <a:t>Liquibase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(free)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/>
              </a:rPr>
              <a:t>Datical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(a paid version of Liquibase)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/>
              </a:rPr>
              <a:t>Redgate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(Microsoft Stack)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5"/>
              </a:rPr>
              <a:t>Delphix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(not just for database changes)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6"/>
              </a:rPr>
              <a:t>DBmaestro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(they actually sell as DevOps for databases)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And besides tools for database engines, there are frameworks that support migrations too: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7"/>
              </a:rPr>
              <a:t>Entity Framework</a:t>
            </a:r>
            <a:endParaRPr sz="1450">
              <a:solidFill>
                <a:srgbClr val="29A8FF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8"/>
              </a:rPr>
              <a:t>GORM</a:t>
            </a:r>
            <a:endParaRPr sz="1450">
              <a:solidFill>
                <a:srgbClr val="29A8FF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9"/>
              </a:rPr>
              <a:t>Compose</a:t>
            </a:r>
            <a:endParaRPr sz="1450">
              <a:solidFill>
                <a:srgbClr val="29A8FF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9A8FF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10"/>
              </a:rPr>
              <a:t>Hibernate</a:t>
            </a:r>
            <a:endParaRPr sz="1450">
              <a:solidFill>
                <a:srgbClr val="29A8FF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994fc5b4_0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994fc5b4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994fc5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994fc5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bcda5b73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bcda5b73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bcda5b73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bcda5b7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bcda5b73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bcda5b73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cda5b73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cda5b73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bcda5b73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bcda5b7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bcda5b73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bcda5b73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bcda5b73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bcda5b73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5bebe80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5bebe8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bebe80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bebe80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5994fc5b4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5994fc5b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994fc5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994fc5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994fc5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994fc5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994fc5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994fc5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994fc5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994fc5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994fc5b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994fc5b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Droid Sans"/>
              <a:buNone/>
              <a:defRPr sz="4800"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roid Sans"/>
              <a:buNone/>
              <a:defRPr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roid Sans"/>
              <a:buNone/>
              <a:defRPr sz="3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ans"/>
              <a:buChar char="●"/>
              <a:defRPr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○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■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●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○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■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●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ans"/>
              <a:buChar char="○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roid Sans"/>
              <a:buChar char="■"/>
              <a:defRPr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10" Type="http://schemas.openxmlformats.org/officeDocument/2006/relationships/image" Target="../media/image43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1" Type="http://schemas.openxmlformats.org/officeDocument/2006/relationships/image" Target="../media/image23.png"/><Relationship Id="rId10" Type="http://schemas.openxmlformats.org/officeDocument/2006/relationships/image" Target="../media/image43.png"/><Relationship Id="rId12" Type="http://schemas.openxmlformats.org/officeDocument/2006/relationships/image" Target="../media/image49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1" Type="http://schemas.openxmlformats.org/officeDocument/2006/relationships/image" Target="../media/image23.png"/><Relationship Id="rId10" Type="http://schemas.openxmlformats.org/officeDocument/2006/relationships/image" Target="../media/image43.png"/><Relationship Id="rId12" Type="http://schemas.openxmlformats.org/officeDocument/2006/relationships/image" Target="../media/image49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47.xml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kustomize.io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para Bases de Datos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Docker, Kubernetes y Gitlab CI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pasa con nuestras Bases de Datos?</a:t>
            </a:r>
            <a:endParaRPr/>
          </a:p>
        </p:txBody>
      </p:sp>
      <p:pic>
        <p:nvPicPr>
          <p:cNvPr id="142" name="Google Shape;142;p22" title="Too busy firefight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23" y="880850"/>
            <a:ext cx="1735075" cy="17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title="Too much manual job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875" y="3452600"/>
            <a:ext cx="1526100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title="Lack of skill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875" y="1124650"/>
            <a:ext cx="1641100" cy="164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 of breaking current workflows" id="145" name="Google Shape;145;p22" title="Fear of breaking current workflow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075" y="3264750"/>
            <a:ext cx="1160076" cy="11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025" y="1981925"/>
            <a:ext cx="2128375" cy="2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¿Donde nos </a:t>
            </a:r>
            <a:r>
              <a:rPr lang="en"/>
              <a:t>gustaría</a:t>
            </a:r>
            <a:r>
              <a:rPr lang="en"/>
              <a:t> estar?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00" y="975200"/>
            <a:ext cx="3784775" cy="37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75" y="1618475"/>
            <a:ext cx="2731200" cy="27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1129625" y="1104775"/>
            <a:ext cx="6596700" cy="236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¿ 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Cuánto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tiempo les 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tomaría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en colocar/cambiar un typo en ___________ (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producción</a:t>
            </a:r>
            <a:r>
              <a:rPr lang="en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) ?</a:t>
            </a:r>
            <a:endParaRPr sz="36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5" y="973175"/>
            <a:ext cx="8184149" cy="37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11087" r="9377" t="0"/>
          <a:stretch/>
        </p:blipFill>
        <p:spPr>
          <a:xfrm>
            <a:off x="935700" y="0"/>
            <a:ext cx="72726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1753825" y="193175"/>
            <a:ext cx="5678400" cy="11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933350" y="228075"/>
            <a:ext cx="5277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ans"/>
                <a:ea typeface="Droid Sans"/>
                <a:cs typeface="Droid Sans"/>
                <a:sym typeface="Droid Sans"/>
              </a:rPr>
              <a:t>Continuous Integration </a:t>
            </a:r>
            <a:endParaRPr b="1" sz="30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ans"/>
                <a:ea typeface="Droid Sans"/>
                <a:cs typeface="Droid Sans"/>
                <a:sym typeface="Droid Sans"/>
              </a:rPr>
              <a:t>(CI)</a:t>
            </a:r>
            <a:endParaRPr b="1"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</a:t>
            </a:r>
            <a:r>
              <a:rPr lang="en"/>
              <a:t> Integration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00" y="824300"/>
            <a:ext cx="7451675" cy="40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725" y="304425"/>
            <a:ext cx="6539275" cy="4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>
            <a:off x="6290629" y="4304190"/>
            <a:ext cx="942900" cy="285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MANUAL</a:t>
            </a:r>
            <a:endParaRPr b="1" sz="1300"/>
          </a:p>
        </p:txBody>
      </p:sp>
      <p:sp>
        <p:nvSpPr>
          <p:cNvPr id="189" name="Google Shape;189;p29"/>
          <p:cNvSpPr txBox="1"/>
          <p:nvPr/>
        </p:nvSpPr>
        <p:spPr>
          <a:xfrm>
            <a:off x="152400" y="152400"/>
            <a:ext cx="39765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ans"/>
                <a:ea typeface="Droid Sans"/>
                <a:cs typeface="Droid Sans"/>
                <a:sym typeface="Droid Sans"/>
              </a:rPr>
              <a:t>Continuous Delivery vs Deployment</a:t>
            </a:r>
            <a:endParaRPr b="1"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best practices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80900" y="1089750"/>
            <a:ext cx="84861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Haz tu CI/CD pipeline la única manera de hacer Releases a producción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Que todos tus ambientes sean muy parecidos (environment parity) 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Compila una sola vez (build once and promote everywhere) y promueve tu artefacto a través del pipeline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Que tus pruebas más rápidas corran de primero, para tener un ciclo de feedback más pronto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De ser posible corre tus pruebas en ambientes temporales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lang="en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Nunca te vayas a casa cuando un pipeline está roto.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Actual segun RedGate’s State of DB Devops </a:t>
            </a:r>
            <a:endParaRPr/>
          </a:p>
        </p:txBody>
      </p:sp>
      <p:cxnSp>
        <p:nvCxnSpPr>
          <p:cNvPr id="201" name="Google Shape;201;p31"/>
          <p:cNvCxnSpPr/>
          <p:nvPr/>
        </p:nvCxnSpPr>
        <p:spPr>
          <a:xfrm>
            <a:off x="4556250" y="723600"/>
            <a:ext cx="31500" cy="4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2" name="Google Shape;202;p31"/>
          <p:cNvGrpSpPr/>
          <p:nvPr/>
        </p:nvGrpSpPr>
        <p:grpSpPr>
          <a:xfrm>
            <a:off x="865125" y="833650"/>
            <a:ext cx="3515400" cy="3737375"/>
            <a:chOff x="865125" y="833650"/>
            <a:chExt cx="3515400" cy="3737375"/>
          </a:xfrm>
        </p:grpSpPr>
        <p:sp>
          <p:nvSpPr>
            <p:cNvPr id="203" name="Google Shape;203;p31"/>
            <p:cNvSpPr/>
            <p:nvPr/>
          </p:nvSpPr>
          <p:spPr>
            <a:xfrm>
              <a:off x="1250500" y="1651575"/>
              <a:ext cx="723600" cy="231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81%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2810675" y="2571750"/>
              <a:ext cx="723600" cy="13920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52%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" name="Google Shape;205;p31"/>
            <p:cNvSpPr txBox="1"/>
            <p:nvPr/>
          </p:nvSpPr>
          <p:spPr>
            <a:xfrm>
              <a:off x="1297675" y="4042425"/>
              <a:ext cx="6765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App devs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2834225" y="4042425"/>
              <a:ext cx="6765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DB</a:t>
              </a: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 devs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7" name="Google Shape;207;p31"/>
            <p:cNvSpPr txBox="1"/>
            <p:nvPr/>
          </p:nvSpPr>
          <p:spPr>
            <a:xfrm>
              <a:off x="865125" y="833650"/>
              <a:ext cx="35154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Droid Sans"/>
                  <a:ea typeface="Droid Sans"/>
                  <a:cs typeface="Droid Sans"/>
                  <a:sym typeface="Droid Sans"/>
                </a:rPr>
                <a:t>Use of Version Control </a:t>
              </a:r>
              <a:endParaRPr sz="24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8" name="Google Shape;208;p31"/>
          <p:cNvGrpSpPr/>
          <p:nvPr/>
        </p:nvGrpSpPr>
        <p:grpSpPr>
          <a:xfrm>
            <a:off x="5146475" y="833650"/>
            <a:ext cx="3515400" cy="3737375"/>
            <a:chOff x="5146475" y="833650"/>
            <a:chExt cx="3515400" cy="3737375"/>
          </a:xfrm>
        </p:grpSpPr>
        <p:sp>
          <p:nvSpPr>
            <p:cNvPr id="209" name="Google Shape;209;p31"/>
            <p:cNvSpPr/>
            <p:nvPr/>
          </p:nvSpPr>
          <p:spPr>
            <a:xfrm>
              <a:off x="5609725" y="2886325"/>
              <a:ext cx="723600" cy="10776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40%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169900" y="3531250"/>
              <a:ext cx="723600" cy="4326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15</a:t>
              </a:r>
              <a:r>
                <a:rPr lang="en">
                  <a:solidFill>
                    <a:schemeClr val="lt1"/>
                  </a:solidFill>
                </a:rPr>
                <a:t>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1"/>
            <p:cNvSpPr txBox="1"/>
            <p:nvPr/>
          </p:nvSpPr>
          <p:spPr>
            <a:xfrm>
              <a:off x="5609725" y="4042425"/>
              <a:ext cx="6765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App devs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" name="Google Shape;212;p31"/>
            <p:cNvSpPr txBox="1"/>
            <p:nvPr/>
          </p:nvSpPr>
          <p:spPr>
            <a:xfrm>
              <a:off x="7193450" y="4042425"/>
              <a:ext cx="6765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DB devs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" name="Google Shape;213;p31"/>
            <p:cNvSpPr txBox="1"/>
            <p:nvPr/>
          </p:nvSpPr>
          <p:spPr>
            <a:xfrm>
              <a:off x="5146475" y="833650"/>
              <a:ext cx="35154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Droid Sans"/>
                  <a:ea typeface="Droid Sans"/>
                  <a:cs typeface="Droid Sans"/>
                  <a:sym typeface="Droid Sans"/>
                </a:rPr>
                <a:t>Test Automation</a:t>
              </a:r>
              <a:endParaRPr sz="24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2571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CI/CD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roid Sans"/>
              <a:buChar char="-"/>
            </a:pPr>
            <a:r>
              <a:rPr lang="en"/>
              <a:t>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Flyway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Kubernetes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YAML!!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850" y="1760125"/>
            <a:ext cx="5795400" cy="302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Conozcamos nuestro Pipeline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2950"/>
            <a:ext cx="1760550" cy="176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pipeline</a:t>
            </a:r>
            <a:endParaRPr/>
          </a:p>
        </p:txBody>
      </p:sp>
      <p:grpSp>
        <p:nvGrpSpPr>
          <p:cNvPr id="225" name="Google Shape;225;p33"/>
          <p:cNvGrpSpPr/>
          <p:nvPr/>
        </p:nvGrpSpPr>
        <p:grpSpPr>
          <a:xfrm>
            <a:off x="123347" y="1407117"/>
            <a:ext cx="1158880" cy="1069591"/>
            <a:chOff x="199575" y="1557225"/>
            <a:chExt cx="1225550" cy="1131125"/>
          </a:xfrm>
        </p:grpSpPr>
        <p:pic>
          <p:nvPicPr>
            <p:cNvPr id="226" name="Google Shape;22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75" y="1904850"/>
              <a:ext cx="783500" cy="7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00" y="1557225"/>
              <a:ext cx="714324" cy="714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750" y="1407126"/>
            <a:ext cx="1069574" cy="10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937" y="1451513"/>
            <a:ext cx="980800" cy="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1750" y="1267100"/>
            <a:ext cx="1349626" cy="13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13360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3086188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5288700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7361275" y="861050"/>
            <a:ext cx="786600" cy="947800"/>
            <a:chOff x="7943250" y="931850"/>
            <a:chExt cx="786600" cy="947800"/>
          </a:xfrm>
        </p:grpSpPr>
        <p:pic>
          <p:nvPicPr>
            <p:cNvPr id="235" name="Google Shape;23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3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7" name="Google Shape;237;p33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238" name="Google Shape;238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3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40" name="Google Shape;240;p33"/>
          <p:cNvSpPr/>
          <p:nvPr/>
        </p:nvSpPr>
        <p:spPr>
          <a:xfrm>
            <a:off x="7006675" y="11580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33"/>
          <p:cNvGrpSpPr/>
          <p:nvPr/>
        </p:nvGrpSpPr>
        <p:grpSpPr>
          <a:xfrm>
            <a:off x="212437" y="841638"/>
            <a:ext cx="6781450" cy="446700"/>
            <a:chOff x="212437" y="2594238"/>
            <a:chExt cx="6781450" cy="446700"/>
          </a:xfrm>
        </p:grpSpPr>
        <p:sp>
          <p:nvSpPr>
            <p:cNvPr id="243" name="Google Shape;243;p33"/>
            <p:cNvSpPr txBox="1"/>
            <p:nvPr/>
          </p:nvSpPr>
          <p:spPr>
            <a:xfrm>
              <a:off x="21243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DB devs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4" name="Google Shape;244;p33"/>
            <p:cNvSpPr txBox="1"/>
            <p:nvPr/>
          </p:nvSpPr>
          <p:spPr>
            <a:xfrm>
              <a:off x="208497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SCM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5" name="Google Shape;245;p33"/>
            <p:cNvSpPr txBox="1"/>
            <p:nvPr/>
          </p:nvSpPr>
          <p:spPr>
            <a:xfrm>
              <a:off x="395752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CI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6" name="Google Shape;246;p33"/>
            <p:cNvSpPr txBox="1"/>
            <p:nvPr/>
          </p:nvSpPr>
          <p:spPr>
            <a:xfrm>
              <a:off x="601318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CD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7" name="Google Shape;247;p33"/>
          <p:cNvGrpSpPr/>
          <p:nvPr/>
        </p:nvGrpSpPr>
        <p:grpSpPr>
          <a:xfrm>
            <a:off x="271300" y="2866750"/>
            <a:ext cx="6901200" cy="1300790"/>
            <a:chOff x="271300" y="2866750"/>
            <a:chExt cx="6901200" cy="1300790"/>
          </a:xfrm>
        </p:grpSpPr>
        <p:pic>
          <p:nvPicPr>
            <p:cNvPr id="248" name="Google Shape;248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07380" y="3219740"/>
              <a:ext cx="1029040" cy="9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3"/>
            <p:cNvSpPr/>
            <p:nvPr/>
          </p:nvSpPr>
          <p:spPr>
            <a:xfrm rot="-5400000">
              <a:off x="3596050" y="-458000"/>
              <a:ext cx="251700" cy="6901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9B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</a:t>
            </a:r>
            <a:r>
              <a:rPr lang="en"/>
              <a:t> pipeline</a:t>
            </a:r>
            <a:endParaRPr/>
          </a:p>
        </p:txBody>
      </p:sp>
      <p:grpSp>
        <p:nvGrpSpPr>
          <p:cNvPr id="255" name="Google Shape;255;p34"/>
          <p:cNvGrpSpPr/>
          <p:nvPr/>
        </p:nvGrpSpPr>
        <p:grpSpPr>
          <a:xfrm>
            <a:off x="123347" y="1407117"/>
            <a:ext cx="1158880" cy="1069591"/>
            <a:chOff x="199575" y="1557225"/>
            <a:chExt cx="1225550" cy="1131125"/>
          </a:xfrm>
        </p:grpSpPr>
        <p:pic>
          <p:nvPicPr>
            <p:cNvPr id="256" name="Google Shape;25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75" y="1904850"/>
              <a:ext cx="783500" cy="7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00" y="1557225"/>
              <a:ext cx="714324" cy="714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750" y="1407126"/>
            <a:ext cx="1069574" cy="10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937" y="1451513"/>
            <a:ext cx="980800" cy="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1750" y="1267100"/>
            <a:ext cx="1349626" cy="13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13360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3086188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88700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4"/>
          <p:cNvGrpSpPr/>
          <p:nvPr/>
        </p:nvGrpSpPr>
        <p:grpSpPr>
          <a:xfrm>
            <a:off x="7361275" y="861050"/>
            <a:ext cx="786600" cy="947800"/>
            <a:chOff x="7943250" y="931850"/>
            <a:chExt cx="786600" cy="947800"/>
          </a:xfrm>
        </p:grpSpPr>
        <p:pic>
          <p:nvPicPr>
            <p:cNvPr id="265" name="Google Shape;265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4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67" name="Google Shape;267;p34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268" name="Google Shape;268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4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70" name="Google Shape;270;p34"/>
          <p:cNvSpPr/>
          <p:nvPr/>
        </p:nvSpPr>
        <p:spPr>
          <a:xfrm>
            <a:off x="7006675" y="11580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212437" y="841638"/>
            <a:ext cx="6781450" cy="446700"/>
            <a:chOff x="212437" y="2594238"/>
            <a:chExt cx="6781450" cy="446700"/>
          </a:xfrm>
        </p:grpSpPr>
        <p:sp>
          <p:nvSpPr>
            <p:cNvPr id="273" name="Google Shape;273;p34"/>
            <p:cNvSpPr txBox="1"/>
            <p:nvPr/>
          </p:nvSpPr>
          <p:spPr>
            <a:xfrm>
              <a:off x="21243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DB devs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4" name="Google Shape;274;p34"/>
            <p:cNvSpPr txBox="1"/>
            <p:nvPr/>
          </p:nvSpPr>
          <p:spPr>
            <a:xfrm>
              <a:off x="208497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SCM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395752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CI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6" name="Google Shape;276;p34"/>
            <p:cNvSpPr txBox="1"/>
            <p:nvPr/>
          </p:nvSpPr>
          <p:spPr>
            <a:xfrm>
              <a:off x="601318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CD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77" name="Google Shape;277;p34"/>
          <p:cNvSpPr/>
          <p:nvPr/>
        </p:nvSpPr>
        <p:spPr>
          <a:xfrm>
            <a:off x="2131050" y="235925"/>
            <a:ext cx="68976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</a:t>
            </a:r>
            <a:r>
              <a:rPr lang="en"/>
              <a:t> pipeline</a:t>
            </a:r>
            <a:endParaRPr/>
          </a:p>
        </p:txBody>
      </p:sp>
      <p:grpSp>
        <p:nvGrpSpPr>
          <p:cNvPr id="283" name="Google Shape;283;p35"/>
          <p:cNvGrpSpPr/>
          <p:nvPr/>
        </p:nvGrpSpPr>
        <p:grpSpPr>
          <a:xfrm>
            <a:off x="123347" y="1407117"/>
            <a:ext cx="1158880" cy="1069591"/>
            <a:chOff x="199575" y="1557225"/>
            <a:chExt cx="1225550" cy="1131125"/>
          </a:xfrm>
        </p:grpSpPr>
        <p:pic>
          <p:nvPicPr>
            <p:cNvPr id="284" name="Google Shape;28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75" y="1904850"/>
              <a:ext cx="783500" cy="7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00" y="1557225"/>
              <a:ext cx="714324" cy="714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750" y="1407126"/>
            <a:ext cx="1069574" cy="10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937" y="1451513"/>
            <a:ext cx="980800" cy="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1750" y="1267100"/>
            <a:ext cx="1349626" cy="13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/>
          <p:nvPr/>
        </p:nvSpPr>
        <p:spPr>
          <a:xfrm>
            <a:off x="13360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3086188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5288700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7361275" y="861050"/>
            <a:ext cx="786600" cy="947800"/>
            <a:chOff x="7943250" y="931850"/>
            <a:chExt cx="786600" cy="947800"/>
          </a:xfrm>
        </p:grpSpPr>
        <p:pic>
          <p:nvPicPr>
            <p:cNvPr id="293" name="Google Shape;293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5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95" name="Google Shape;295;p35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296" name="Google Shape;296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5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98" name="Google Shape;298;p35"/>
          <p:cNvSpPr/>
          <p:nvPr/>
        </p:nvSpPr>
        <p:spPr>
          <a:xfrm>
            <a:off x="7006675" y="11580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35"/>
          <p:cNvGrpSpPr/>
          <p:nvPr/>
        </p:nvGrpSpPr>
        <p:grpSpPr>
          <a:xfrm>
            <a:off x="212437" y="841638"/>
            <a:ext cx="6781450" cy="446700"/>
            <a:chOff x="212437" y="2594238"/>
            <a:chExt cx="6781450" cy="446700"/>
          </a:xfrm>
        </p:grpSpPr>
        <p:sp>
          <p:nvSpPr>
            <p:cNvPr id="301" name="Google Shape;301;p35"/>
            <p:cNvSpPr txBox="1"/>
            <p:nvPr/>
          </p:nvSpPr>
          <p:spPr>
            <a:xfrm>
              <a:off x="21243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DB devs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2" name="Google Shape;302;p35"/>
            <p:cNvSpPr txBox="1"/>
            <p:nvPr/>
          </p:nvSpPr>
          <p:spPr>
            <a:xfrm>
              <a:off x="208497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SCM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3" name="Google Shape;303;p35"/>
            <p:cNvSpPr txBox="1"/>
            <p:nvPr/>
          </p:nvSpPr>
          <p:spPr>
            <a:xfrm>
              <a:off x="395752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CI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4" name="Google Shape;304;p35"/>
            <p:cNvSpPr txBox="1"/>
            <p:nvPr/>
          </p:nvSpPr>
          <p:spPr>
            <a:xfrm>
              <a:off x="601318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CD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05" name="Google Shape;305;p35"/>
          <p:cNvSpPr/>
          <p:nvPr/>
        </p:nvSpPr>
        <p:spPr>
          <a:xfrm>
            <a:off x="3720000" y="235925"/>
            <a:ext cx="53244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1290275" y="1546775"/>
            <a:ext cx="786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9EEB"/>
                </a:solidFill>
                <a:latin typeface="Droid Sans"/>
                <a:ea typeface="Droid Sans"/>
                <a:cs typeface="Droid Sans"/>
                <a:sym typeface="Droid Sans"/>
              </a:rPr>
              <a:t>Checkin</a:t>
            </a:r>
            <a:endParaRPr sz="1200">
              <a:solidFill>
                <a:srgbClr val="6D9EEB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2033975" y="2919275"/>
            <a:ext cx="1368300" cy="1090200"/>
          </a:xfrm>
          <a:prstGeom prst="wedgeRoundRectCallout">
            <a:avLst>
              <a:gd fmla="val -29679" name="adj1"/>
              <a:gd fmla="val -71475" name="adj2"/>
              <a:gd fmla="val 0" name="adj3"/>
            </a:avLst>
          </a:prstGeom>
          <a:solidFill>
            <a:srgbClr val="32B1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?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</a:t>
            </a:r>
            <a:r>
              <a:rPr lang="en"/>
              <a:t> pipeline</a:t>
            </a:r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750" y="1407126"/>
            <a:ext cx="1069574" cy="10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/>
          <p:nvPr/>
        </p:nvSpPr>
        <p:spPr>
          <a:xfrm>
            <a:off x="5288700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7361275" y="861050"/>
            <a:ext cx="786600" cy="947800"/>
            <a:chOff x="7943250" y="931850"/>
            <a:chExt cx="786600" cy="947800"/>
          </a:xfrm>
        </p:grpSpPr>
        <p:pic>
          <p:nvPicPr>
            <p:cNvPr id="316" name="Google Shape;31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6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8" name="Google Shape;318;p36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319" name="Google Shape;31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6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21" name="Google Shape;321;p36"/>
          <p:cNvSpPr/>
          <p:nvPr/>
        </p:nvSpPr>
        <p:spPr>
          <a:xfrm>
            <a:off x="7006675" y="11580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36"/>
          <p:cNvGrpSpPr/>
          <p:nvPr/>
        </p:nvGrpSpPr>
        <p:grpSpPr>
          <a:xfrm>
            <a:off x="123347" y="841637"/>
            <a:ext cx="6870540" cy="1775088"/>
            <a:chOff x="123347" y="841638"/>
            <a:chExt cx="6870540" cy="1775088"/>
          </a:xfrm>
        </p:grpSpPr>
        <p:grpSp>
          <p:nvGrpSpPr>
            <p:cNvPr id="324" name="Google Shape;324;p36"/>
            <p:cNvGrpSpPr/>
            <p:nvPr/>
          </p:nvGrpSpPr>
          <p:grpSpPr>
            <a:xfrm>
              <a:off x="123347" y="1407117"/>
              <a:ext cx="1158880" cy="1069591"/>
              <a:chOff x="199575" y="1557225"/>
              <a:chExt cx="1225550" cy="1131125"/>
            </a:xfrm>
          </p:grpSpPr>
          <p:pic>
            <p:nvPicPr>
              <p:cNvPr id="325" name="Google Shape;325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9575" y="1904850"/>
                <a:ext cx="783500" cy="78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800" y="1557225"/>
                <a:ext cx="714324" cy="714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7" name="Google Shape;327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84937" y="1451513"/>
              <a:ext cx="980800" cy="9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1750" y="1267100"/>
              <a:ext cx="1349626" cy="134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6"/>
            <p:cNvSpPr/>
            <p:nvPr/>
          </p:nvSpPr>
          <p:spPr>
            <a:xfrm>
              <a:off x="1336025" y="1926825"/>
              <a:ext cx="542700" cy="28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7F1A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3086188" y="1926825"/>
              <a:ext cx="542700" cy="28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7F1A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" name="Google Shape;331;p36"/>
            <p:cNvGrpSpPr/>
            <p:nvPr/>
          </p:nvGrpSpPr>
          <p:grpSpPr>
            <a:xfrm>
              <a:off x="212437" y="841638"/>
              <a:ext cx="6781450" cy="446700"/>
              <a:chOff x="212437" y="2594238"/>
              <a:chExt cx="6781450" cy="446700"/>
            </a:xfrm>
          </p:grpSpPr>
          <p:sp>
            <p:nvSpPr>
              <p:cNvPr id="332" name="Google Shape;332;p36"/>
              <p:cNvSpPr txBox="1"/>
              <p:nvPr/>
            </p:nvSpPr>
            <p:spPr>
              <a:xfrm>
                <a:off x="21243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DB devs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3" name="Google Shape;333;p36"/>
              <p:cNvSpPr txBox="1"/>
              <p:nvPr/>
            </p:nvSpPr>
            <p:spPr>
              <a:xfrm>
                <a:off x="208497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SCM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4" name="Google Shape;334;p36"/>
              <p:cNvSpPr txBox="1"/>
              <p:nvPr/>
            </p:nvSpPr>
            <p:spPr>
              <a:xfrm>
                <a:off x="395752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CI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5" name="Google Shape;335;p36"/>
              <p:cNvSpPr txBox="1"/>
              <p:nvPr/>
            </p:nvSpPr>
            <p:spPr>
              <a:xfrm>
                <a:off x="601318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CD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6" name="Google Shape;336;p36"/>
          <p:cNvGrpSpPr/>
          <p:nvPr/>
        </p:nvGrpSpPr>
        <p:grpSpPr>
          <a:xfrm>
            <a:off x="3730350" y="2616725"/>
            <a:ext cx="1200875" cy="1111125"/>
            <a:chOff x="3730350" y="2616725"/>
            <a:chExt cx="1200875" cy="1111125"/>
          </a:xfrm>
        </p:grpSpPr>
        <p:sp>
          <p:nvSpPr>
            <p:cNvPr id="337" name="Google Shape;337;p36"/>
            <p:cNvSpPr txBox="1"/>
            <p:nvPr/>
          </p:nvSpPr>
          <p:spPr>
            <a:xfrm>
              <a:off x="4021913" y="3397550"/>
              <a:ext cx="909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v1.0.45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338" name="Google Shape;338;p36"/>
            <p:cNvGrpSpPr/>
            <p:nvPr/>
          </p:nvGrpSpPr>
          <p:grpSpPr>
            <a:xfrm>
              <a:off x="3730350" y="2616725"/>
              <a:ext cx="1200875" cy="909325"/>
              <a:chOff x="3730350" y="2616725"/>
              <a:chExt cx="1200875" cy="909325"/>
            </a:xfrm>
          </p:grpSpPr>
          <p:pic>
            <p:nvPicPr>
              <p:cNvPr id="339" name="Google Shape;339;p3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021900" y="2616725"/>
                <a:ext cx="909325" cy="909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3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730350" y="3114350"/>
                <a:ext cx="354600" cy="35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1" name="Google Shape;341;p36"/>
          <p:cNvSpPr/>
          <p:nvPr/>
        </p:nvSpPr>
        <p:spPr>
          <a:xfrm>
            <a:off x="5253600" y="235925"/>
            <a:ext cx="37986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5714250" y="2005175"/>
            <a:ext cx="2724900" cy="1470300"/>
          </a:xfrm>
          <a:prstGeom prst="wedgeRectCallout">
            <a:avLst>
              <a:gd fmla="val -52289" name="adj1"/>
              <a:gd fmla="val 62638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Docker image with tag.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FlyWay inside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Migrations are inside image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7264525" y="928025"/>
            <a:ext cx="1683000" cy="684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</a:t>
            </a:r>
            <a:r>
              <a:rPr lang="en"/>
              <a:t> pipeline</a:t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10312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2361863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7"/>
          <p:cNvGrpSpPr/>
          <p:nvPr/>
        </p:nvGrpSpPr>
        <p:grpSpPr>
          <a:xfrm>
            <a:off x="5978051" y="808894"/>
            <a:ext cx="1060809" cy="1278203"/>
            <a:chOff x="7943250" y="931850"/>
            <a:chExt cx="786600" cy="947800"/>
          </a:xfrm>
        </p:grpSpPr>
        <p:pic>
          <p:nvPicPr>
            <p:cNvPr id="352" name="Google Shape;35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7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54" name="Google Shape;354;p37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355" name="Google Shape;35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37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57" name="Google Shape;357;p37"/>
          <p:cNvSpPr/>
          <p:nvPr/>
        </p:nvSpPr>
        <p:spPr>
          <a:xfrm>
            <a:off x="5425875" y="12695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37"/>
          <p:cNvGrpSpPr/>
          <p:nvPr/>
        </p:nvGrpSpPr>
        <p:grpSpPr>
          <a:xfrm>
            <a:off x="123354" y="1269532"/>
            <a:ext cx="5248468" cy="1311080"/>
            <a:chOff x="123347" y="841638"/>
            <a:chExt cx="6914978" cy="1727378"/>
          </a:xfrm>
        </p:grpSpPr>
        <p:grpSp>
          <p:nvGrpSpPr>
            <p:cNvPr id="360" name="Google Shape;360;p37"/>
            <p:cNvGrpSpPr/>
            <p:nvPr/>
          </p:nvGrpSpPr>
          <p:grpSpPr>
            <a:xfrm>
              <a:off x="123347" y="1407117"/>
              <a:ext cx="1158880" cy="1069591"/>
              <a:chOff x="199575" y="1557225"/>
              <a:chExt cx="1225550" cy="1131125"/>
            </a:xfrm>
          </p:grpSpPr>
          <p:pic>
            <p:nvPicPr>
              <p:cNvPr id="361" name="Google Shape;361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99575" y="1904850"/>
                <a:ext cx="783500" cy="78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0800" y="1557225"/>
                <a:ext cx="714324" cy="714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3" name="Google Shape;36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68750" y="1407126"/>
              <a:ext cx="1069574" cy="106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84937" y="1451513"/>
              <a:ext cx="980800" cy="9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63377" y="1219389"/>
              <a:ext cx="1349626" cy="134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7"/>
            <p:cNvSpPr/>
            <p:nvPr/>
          </p:nvSpPr>
          <p:spPr>
            <a:xfrm>
              <a:off x="5288700" y="1707622"/>
              <a:ext cx="542700" cy="28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7F1A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37"/>
            <p:cNvGrpSpPr/>
            <p:nvPr/>
          </p:nvGrpSpPr>
          <p:grpSpPr>
            <a:xfrm>
              <a:off x="212437" y="841638"/>
              <a:ext cx="6781450" cy="446700"/>
              <a:chOff x="212437" y="2594238"/>
              <a:chExt cx="6781450" cy="446700"/>
            </a:xfrm>
          </p:grpSpPr>
          <p:sp>
            <p:nvSpPr>
              <p:cNvPr id="368" name="Google Shape;368;p37"/>
              <p:cNvSpPr txBox="1"/>
              <p:nvPr/>
            </p:nvSpPr>
            <p:spPr>
              <a:xfrm>
                <a:off x="21243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DB devs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69" name="Google Shape;369;p37"/>
              <p:cNvSpPr txBox="1"/>
              <p:nvPr/>
            </p:nvSpPr>
            <p:spPr>
              <a:xfrm>
                <a:off x="208497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SCM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70" name="Google Shape;370;p37"/>
              <p:cNvSpPr txBox="1"/>
              <p:nvPr/>
            </p:nvSpPr>
            <p:spPr>
              <a:xfrm>
                <a:off x="395752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CI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71" name="Google Shape;371;p37"/>
              <p:cNvSpPr txBox="1"/>
              <p:nvPr/>
            </p:nvSpPr>
            <p:spPr>
              <a:xfrm>
                <a:off x="601318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CD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72" name="Google Shape;372;p37"/>
          <p:cNvSpPr/>
          <p:nvPr/>
        </p:nvSpPr>
        <p:spPr>
          <a:xfrm>
            <a:off x="7133275" y="1808850"/>
            <a:ext cx="1903200" cy="1989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37"/>
          <p:cNvGrpSpPr/>
          <p:nvPr/>
        </p:nvGrpSpPr>
        <p:grpSpPr>
          <a:xfrm>
            <a:off x="6837503" y="30124"/>
            <a:ext cx="841693" cy="778787"/>
            <a:chOff x="3730350" y="2616725"/>
            <a:chExt cx="1200875" cy="1111125"/>
          </a:xfrm>
        </p:grpSpPr>
        <p:sp>
          <p:nvSpPr>
            <p:cNvPr id="374" name="Google Shape;374;p37"/>
            <p:cNvSpPr txBox="1"/>
            <p:nvPr/>
          </p:nvSpPr>
          <p:spPr>
            <a:xfrm>
              <a:off x="4021913" y="3397550"/>
              <a:ext cx="909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ans"/>
                  <a:ea typeface="Droid Sans"/>
                  <a:cs typeface="Droid Sans"/>
                  <a:sym typeface="Droid Sans"/>
                </a:rPr>
                <a:t>v1.0.45</a:t>
              </a:r>
              <a:endParaRPr sz="10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375" name="Google Shape;375;p37"/>
            <p:cNvGrpSpPr/>
            <p:nvPr/>
          </p:nvGrpSpPr>
          <p:grpSpPr>
            <a:xfrm>
              <a:off x="3730350" y="2616725"/>
              <a:ext cx="1200875" cy="909325"/>
              <a:chOff x="3730350" y="2616725"/>
              <a:chExt cx="1200875" cy="909325"/>
            </a:xfrm>
          </p:grpSpPr>
          <p:pic>
            <p:nvPicPr>
              <p:cNvPr id="376" name="Google Shape;376;p3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021900" y="2616725"/>
                <a:ext cx="909325" cy="909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3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730350" y="3114350"/>
                <a:ext cx="354600" cy="35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78" name="Google Shape;37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2266" y="961188"/>
            <a:ext cx="607518" cy="5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93200" y="984752"/>
            <a:ext cx="542700" cy="542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7"/>
          <p:cNvCxnSpPr>
            <a:stCxn id="376" idx="3"/>
            <a:endCxn id="379" idx="0"/>
          </p:cNvCxnSpPr>
          <p:nvPr/>
        </p:nvCxnSpPr>
        <p:spPr>
          <a:xfrm>
            <a:off x="7679196" y="348797"/>
            <a:ext cx="885300" cy="636000"/>
          </a:xfrm>
          <a:prstGeom prst="curvedConnector2">
            <a:avLst/>
          </a:prstGeom>
          <a:noFill/>
          <a:ln cap="flat" cmpd="sng" w="38100">
            <a:solidFill>
              <a:srgbClr val="B7F1A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/>
          <p:nvPr/>
        </p:nvSpPr>
        <p:spPr>
          <a:xfrm>
            <a:off x="6952338" y="3082950"/>
            <a:ext cx="1683000" cy="684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pipeline</a:t>
            </a: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10312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2391113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8"/>
          <p:cNvGrpSpPr/>
          <p:nvPr/>
        </p:nvGrpSpPr>
        <p:grpSpPr>
          <a:xfrm>
            <a:off x="5824895" y="927126"/>
            <a:ext cx="773542" cy="932067"/>
            <a:chOff x="7943250" y="931850"/>
            <a:chExt cx="786600" cy="947800"/>
          </a:xfrm>
        </p:grpSpPr>
        <p:pic>
          <p:nvPicPr>
            <p:cNvPr id="390" name="Google Shape;39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8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92" name="Google Shape;392;p38"/>
          <p:cNvGrpSpPr/>
          <p:nvPr/>
        </p:nvGrpSpPr>
        <p:grpSpPr>
          <a:xfrm>
            <a:off x="7010066" y="1926870"/>
            <a:ext cx="1567528" cy="1281994"/>
            <a:chOff x="7765075" y="2210025"/>
            <a:chExt cx="1158900" cy="947800"/>
          </a:xfrm>
        </p:grpSpPr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38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5425875" y="12695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5681475" y="2150000"/>
            <a:ext cx="10899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123354" y="1269532"/>
            <a:ext cx="5248468" cy="1241019"/>
            <a:chOff x="123347" y="841638"/>
            <a:chExt cx="6914978" cy="1635071"/>
          </a:xfrm>
        </p:grpSpPr>
        <p:grpSp>
          <p:nvGrpSpPr>
            <p:cNvPr id="398" name="Google Shape;398;p38"/>
            <p:cNvGrpSpPr/>
            <p:nvPr/>
          </p:nvGrpSpPr>
          <p:grpSpPr>
            <a:xfrm>
              <a:off x="123347" y="1407117"/>
              <a:ext cx="1158880" cy="1069591"/>
              <a:chOff x="199575" y="1557225"/>
              <a:chExt cx="1225550" cy="1131125"/>
            </a:xfrm>
          </p:grpSpPr>
          <p:pic>
            <p:nvPicPr>
              <p:cNvPr id="399" name="Google Shape;399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99575" y="1904850"/>
                <a:ext cx="783500" cy="78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3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0800" y="1557225"/>
                <a:ext cx="714324" cy="714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1" name="Google Shape;40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68750" y="1407126"/>
              <a:ext cx="1069574" cy="106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84937" y="1451513"/>
              <a:ext cx="980800" cy="9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2646" y="1070032"/>
              <a:ext cx="1349626" cy="134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8"/>
            <p:cNvSpPr/>
            <p:nvPr/>
          </p:nvSpPr>
          <p:spPr>
            <a:xfrm>
              <a:off x="5232277" y="1752583"/>
              <a:ext cx="542700" cy="28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7F1A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38"/>
            <p:cNvGrpSpPr/>
            <p:nvPr/>
          </p:nvGrpSpPr>
          <p:grpSpPr>
            <a:xfrm>
              <a:off x="212437" y="841638"/>
              <a:ext cx="6781450" cy="446700"/>
              <a:chOff x="212437" y="2594238"/>
              <a:chExt cx="6781450" cy="446700"/>
            </a:xfrm>
          </p:grpSpPr>
          <p:sp>
            <p:nvSpPr>
              <p:cNvPr id="406" name="Google Shape;406;p38"/>
              <p:cNvSpPr txBox="1"/>
              <p:nvPr/>
            </p:nvSpPr>
            <p:spPr>
              <a:xfrm>
                <a:off x="21243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DB devs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07" name="Google Shape;407;p38"/>
              <p:cNvSpPr txBox="1"/>
              <p:nvPr/>
            </p:nvSpPr>
            <p:spPr>
              <a:xfrm>
                <a:off x="208497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SCM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08" name="Google Shape;408;p38"/>
              <p:cNvSpPr txBox="1"/>
              <p:nvPr/>
            </p:nvSpPr>
            <p:spPr>
              <a:xfrm>
                <a:off x="3957524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CI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09" name="Google Shape;409;p38"/>
              <p:cNvSpPr txBox="1"/>
              <p:nvPr/>
            </p:nvSpPr>
            <p:spPr>
              <a:xfrm>
                <a:off x="6013187" y="2594238"/>
                <a:ext cx="9807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roid Sans"/>
                    <a:ea typeface="Droid Sans"/>
                    <a:cs typeface="Droid Sans"/>
                    <a:sym typeface="Droid Sans"/>
                  </a:rPr>
                  <a:t>CD</a:t>
                </a:r>
                <a:endParaRPr b="1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0" name="Google Shape;410;p38"/>
          <p:cNvGrpSpPr/>
          <p:nvPr/>
        </p:nvGrpSpPr>
        <p:grpSpPr>
          <a:xfrm>
            <a:off x="6853916" y="3842649"/>
            <a:ext cx="841693" cy="778787"/>
            <a:chOff x="3730350" y="2616725"/>
            <a:chExt cx="1200875" cy="1111125"/>
          </a:xfrm>
        </p:grpSpPr>
        <p:sp>
          <p:nvSpPr>
            <p:cNvPr id="411" name="Google Shape;411;p38"/>
            <p:cNvSpPr txBox="1"/>
            <p:nvPr/>
          </p:nvSpPr>
          <p:spPr>
            <a:xfrm>
              <a:off x="4021913" y="3397550"/>
              <a:ext cx="909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ans"/>
                  <a:ea typeface="Droid Sans"/>
                  <a:cs typeface="Droid Sans"/>
                  <a:sym typeface="Droid Sans"/>
                </a:rPr>
                <a:t>v1.0.45</a:t>
              </a:r>
              <a:endParaRPr sz="10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3730350" y="2616725"/>
              <a:ext cx="1200875" cy="909325"/>
              <a:chOff x="3730350" y="2616725"/>
              <a:chExt cx="1200875" cy="909325"/>
            </a:xfrm>
          </p:grpSpPr>
          <p:pic>
            <p:nvPicPr>
              <p:cNvPr id="413" name="Google Shape;413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021900" y="2616725"/>
                <a:ext cx="909325" cy="909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730350" y="3114350"/>
                <a:ext cx="354600" cy="35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15" name="Google Shape;41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0079" y="3116113"/>
            <a:ext cx="607518" cy="5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1013" y="3139677"/>
            <a:ext cx="542700" cy="542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38"/>
          <p:cNvCxnSpPr>
            <a:stCxn id="413" idx="3"/>
            <a:endCxn id="416" idx="2"/>
          </p:cNvCxnSpPr>
          <p:nvPr/>
        </p:nvCxnSpPr>
        <p:spPr>
          <a:xfrm flipH="1" rot="10800000">
            <a:off x="7695609" y="3682222"/>
            <a:ext cx="556800" cy="479100"/>
          </a:xfrm>
          <a:prstGeom prst="curvedConnector2">
            <a:avLst/>
          </a:prstGeom>
          <a:noFill/>
          <a:ln cap="flat" cmpd="sng" w="38100">
            <a:solidFill>
              <a:srgbClr val="B7F1A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pipeline</a:t>
            </a: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123347" y="1407117"/>
            <a:ext cx="1158880" cy="1069591"/>
            <a:chOff x="199575" y="1557225"/>
            <a:chExt cx="1225550" cy="1131125"/>
          </a:xfrm>
        </p:grpSpPr>
        <p:pic>
          <p:nvPicPr>
            <p:cNvPr id="424" name="Google Shape;42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75" y="1904850"/>
              <a:ext cx="783500" cy="7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00" y="1557225"/>
              <a:ext cx="714324" cy="714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6" name="Google Shape;4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750" y="1407126"/>
            <a:ext cx="1069574" cy="10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937" y="1451513"/>
            <a:ext cx="980800" cy="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1750" y="1267100"/>
            <a:ext cx="1349626" cy="13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9"/>
          <p:cNvSpPr/>
          <p:nvPr/>
        </p:nvSpPr>
        <p:spPr>
          <a:xfrm>
            <a:off x="1336025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3086188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5288700" y="1926825"/>
            <a:ext cx="542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9"/>
          <p:cNvGrpSpPr/>
          <p:nvPr/>
        </p:nvGrpSpPr>
        <p:grpSpPr>
          <a:xfrm>
            <a:off x="7361275" y="861050"/>
            <a:ext cx="786600" cy="947800"/>
            <a:chOff x="7943250" y="931850"/>
            <a:chExt cx="786600" cy="947800"/>
          </a:xfrm>
        </p:grpSpPr>
        <p:pic>
          <p:nvPicPr>
            <p:cNvPr id="433" name="Google Shape;43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43850" y="931850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39"/>
            <p:cNvSpPr txBox="1"/>
            <p:nvPr/>
          </p:nvSpPr>
          <p:spPr>
            <a:xfrm>
              <a:off x="7943250" y="1517250"/>
              <a:ext cx="786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Staging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7985100" y="1887575"/>
            <a:ext cx="1158900" cy="947800"/>
            <a:chOff x="7765075" y="2210025"/>
            <a:chExt cx="1158900" cy="947800"/>
          </a:xfrm>
        </p:grpSpPr>
        <p:pic>
          <p:nvPicPr>
            <p:cNvPr id="436" name="Google Shape;436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51825" y="2210025"/>
              <a:ext cx="585400" cy="5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39"/>
            <p:cNvSpPr txBox="1"/>
            <p:nvPr/>
          </p:nvSpPr>
          <p:spPr>
            <a:xfrm>
              <a:off x="7765075" y="2795425"/>
              <a:ext cx="1158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ans"/>
                  <a:ea typeface="Droid Sans"/>
                  <a:cs typeface="Droid Sans"/>
                  <a:sym typeface="Droid Sans"/>
                </a:rPr>
                <a:t>Production</a:t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8" name="Google Shape;438;p39"/>
          <p:cNvSpPr/>
          <p:nvPr/>
        </p:nvSpPr>
        <p:spPr>
          <a:xfrm>
            <a:off x="7006675" y="1158025"/>
            <a:ext cx="354600" cy="58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7175675" y="2087100"/>
            <a:ext cx="980700" cy="2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F1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212437" y="841638"/>
            <a:ext cx="6781450" cy="446700"/>
            <a:chOff x="212437" y="2594238"/>
            <a:chExt cx="6781450" cy="446700"/>
          </a:xfrm>
        </p:grpSpPr>
        <p:sp>
          <p:nvSpPr>
            <p:cNvPr id="441" name="Google Shape;441;p39"/>
            <p:cNvSpPr txBox="1"/>
            <p:nvPr/>
          </p:nvSpPr>
          <p:spPr>
            <a:xfrm>
              <a:off x="21243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DB devs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2" name="Google Shape;442;p39"/>
            <p:cNvSpPr txBox="1"/>
            <p:nvPr/>
          </p:nvSpPr>
          <p:spPr>
            <a:xfrm>
              <a:off x="208497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SCM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3" name="Google Shape;443;p39"/>
            <p:cNvSpPr txBox="1"/>
            <p:nvPr/>
          </p:nvSpPr>
          <p:spPr>
            <a:xfrm>
              <a:off x="3957524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CI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4" name="Google Shape;444;p39"/>
            <p:cNvSpPr txBox="1"/>
            <p:nvPr/>
          </p:nvSpPr>
          <p:spPr>
            <a:xfrm>
              <a:off x="6013187" y="2594238"/>
              <a:ext cx="980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roid Sans"/>
                  <a:ea typeface="Droid Sans"/>
                  <a:cs typeface="Droid Sans"/>
                  <a:sym typeface="Droid Sans"/>
                </a:rPr>
                <a:t>CD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45" name="Google Shape;445;p39"/>
          <p:cNvGrpSpPr/>
          <p:nvPr/>
        </p:nvGrpSpPr>
        <p:grpSpPr>
          <a:xfrm>
            <a:off x="7262016" y="474629"/>
            <a:ext cx="885731" cy="299894"/>
            <a:chOff x="7262016" y="474629"/>
            <a:chExt cx="885731" cy="299894"/>
          </a:xfrm>
        </p:grpSpPr>
        <p:sp>
          <p:nvSpPr>
            <p:cNvPr id="446" name="Google Shape;446;p39"/>
            <p:cNvSpPr txBox="1"/>
            <p:nvPr/>
          </p:nvSpPr>
          <p:spPr>
            <a:xfrm>
              <a:off x="7510547" y="474629"/>
              <a:ext cx="6372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ans"/>
                  <a:ea typeface="Droid Sans"/>
                  <a:cs typeface="Droid Sans"/>
                  <a:sym typeface="Droid Sans"/>
                </a:rPr>
                <a:t>v1.0.45</a:t>
              </a:r>
              <a:endParaRPr sz="10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47" name="Google Shape;447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62016" y="525984"/>
              <a:ext cx="248539" cy="2485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39"/>
          <p:cNvGrpSpPr/>
          <p:nvPr/>
        </p:nvGrpSpPr>
        <p:grpSpPr>
          <a:xfrm>
            <a:off x="8156366" y="1587679"/>
            <a:ext cx="885731" cy="299894"/>
            <a:chOff x="7262016" y="474629"/>
            <a:chExt cx="885731" cy="299894"/>
          </a:xfrm>
        </p:grpSpPr>
        <p:sp>
          <p:nvSpPr>
            <p:cNvPr id="449" name="Google Shape;449;p39"/>
            <p:cNvSpPr txBox="1"/>
            <p:nvPr/>
          </p:nvSpPr>
          <p:spPr>
            <a:xfrm>
              <a:off x="7510547" y="474629"/>
              <a:ext cx="6372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ans"/>
                  <a:ea typeface="Droid Sans"/>
                  <a:cs typeface="Droid Sans"/>
                  <a:sym typeface="Droid Sans"/>
                </a:rPr>
                <a:t>v1.0.45</a:t>
              </a:r>
              <a:endParaRPr sz="10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50" name="Google Shape;450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62016" y="525984"/>
              <a:ext cx="248539" cy="2485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pipeline</a:t>
            </a:r>
            <a:r>
              <a:rPr lang="en"/>
              <a:t> - en vida real</a:t>
            </a:r>
            <a:endParaRPr/>
          </a:p>
        </p:txBody>
      </p:sp>
      <p:pic>
        <p:nvPicPr>
          <p:cNvPr id="456" name="Google Shape;456;p40"/>
          <p:cNvPicPr preferRelativeResize="0"/>
          <p:nvPr/>
        </p:nvPicPr>
        <p:blipFill rotWithShape="1">
          <a:blip r:embed="rId3">
            <a:alphaModFix/>
          </a:blip>
          <a:srcRect b="-2967" l="0" r="0" t="5663"/>
          <a:stretch/>
        </p:blipFill>
        <p:spPr>
          <a:xfrm>
            <a:off x="1390350" y="1829125"/>
            <a:ext cx="5848249" cy="264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457" name="Google Shape;457;p40"/>
          <p:cNvPicPr preferRelativeResize="0"/>
          <p:nvPr/>
        </p:nvPicPr>
        <p:blipFill rotWithShape="1">
          <a:blip r:embed="rId4">
            <a:alphaModFix/>
          </a:blip>
          <a:srcRect b="14777" l="0" r="0" t="4732"/>
          <a:stretch/>
        </p:blipFill>
        <p:spPr>
          <a:xfrm>
            <a:off x="1332750" y="82350"/>
            <a:ext cx="5963425" cy="151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>
            <a:alpha val="46370"/>
          </a:srgbClr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/>
          <p:nvPr>
            <p:ph type="title"/>
          </p:nvPr>
        </p:nvSpPr>
        <p:spPr>
          <a:xfrm>
            <a:off x="490250" y="488250"/>
            <a:ext cx="5437500" cy="26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Enter Docker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96" y="1869946"/>
            <a:ext cx="3777625" cy="270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960000" dist="123825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Casual para Aplicaciones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737225"/>
            <a:ext cx="8839203" cy="23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802200" y="1140375"/>
            <a:ext cx="82659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75"/>
            <a:ext cx="8839199" cy="361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56" y="796925"/>
            <a:ext cx="577588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3"/>
          <p:cNvSpPr/>
          <p:nvPr/>
        </p:nvSpPr>
        <p:spPr>
          <a:xfrm>
            <a:off x="6530650" y="3573550"/>
            <a:ext cx="1053900" cy="1093200"/>
          </a:xfrm>
          <a:prstGeom prst="ellipse">
            <a:avLst/>
          </a:prstGeom>
          <a:noFill/>
          <a:ln cap="flat" cmpd="sng" w="28575">
            <a:solidFill>
              <a:srgbClr val="ED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43"/>
          <p:cNvGrpSpPr/>
          <p:nvPr/>
        </p:nvGrpSpPr>
        <p:grpSpPr>
          <a:xfrm>
            <a:off x="5670425" y="2360050"/>
            <a:ext cx="1789625" cy="1886900"/>
            <a:chOff x="5670425" y="2360050"/>
            <a:chExt cx="1789625" cy="1886900"/>
          </a:xfrm>
        </p:grpSpPr>
        <p:sp>
          <p:nvSpPr>
            <p:cNvPr id="478" name="Google Shape;478;p43"/>
            <p:cNvSpPr/>
            <p:nvPr/>
          </p:nvSpPr>
          <p:spPr>
            <a:xfrm>
              <a:off x="5670425" y="3153750"/>
              <a:ext cx="1053900" cy="1093200"/>
            </a:xfrm>
            <a:prstGeom prst="ellipse">
              <a:avLst/>
            </a:prstGeom>
            <a:noFill/>
            <a:ln cap="flat" cmpd="sng" w="28575">
              <a:solidFill>
                <a:srgbClr val="ED64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 txBox="1"/>
            <p:nvPr/>
          </p:nvSpPr>
          <p:spPr>
            <a:xfrm>
              <a:off x="6460450" y="2360050"/>
              <a:ext cx="999600" cy="4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6464"/>
                  </a:solidFill>
                  <a:latin typeface="Droid Sans"/>
                  <a:ea typeface="Droid Sans"/>
                  <a:cs typeface="Droid Sans"/>
                  <a:sym typeface="Droid Sans"/>
                </a:rPr>
                <a:t>Env vars injection</a:t>
              </a:r>
              <a:endParaRPr>
                <a:solidFill>
                  <a:srgbClr val="ED6464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80" name="Google Shape;480;p43"/>
            <p:cNvCxnSpPr>
              <a:stCxn id="479" idx="1"/>
              <a:endCxn id="478" idx="0"/>
            </p:cNvCxnSpPr>
            <p:nvPr/>
          </p:nvCxnSpPr>
          <p:spPr>
            <a:xfrm flipH="1">
              <a:off x="6197350" y="2605900"/>
              <a:ext cx="263100" cy="5478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81" name="Google Shape;481;p43"/>
          <p:cNvGrpSpPr/>
          <p:nvPr/>
        </p:nvGrpSpPr>
        <p:grpSpPr>
          <a:xfrm>
            <a:off x="607275" y="2806350"/>
            <a:ext cx="2004850" cy="1954750"/>
            <a:chOff x="607275" y="2806350"/>
            <a:chExt cx="2004850" cy="1954750"/>
          </a:xfrm>
        </p:grpSpPr>
        <p:sp>
          <p:nvSpPr>
            <p:cNvPr id="482" name="Google Shape;482;p43"/>
            <p:cNvSpPr/>
            <p:nvPr/>
          </p:nvSpPr>
          <p:spPr>
            <a:xfrm>
              <a:off x="1558225" y="3667900"/>
              <a:ext cx="1053900" cy="1093200"/>
            </a:xfrm>
            <a:prstGeom prst="ellipse">
              <a:avLst/>
            </a:prstGeom>
            <a:noFill/>
            <a:ln cap="flat" cmpd="sng" w="28575">
              <a:solidFill>
                <a:srgbClr val="ED64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 txBox="1"/>
            <p:nvPr/>
          </p:nvSpPr>
          <p:spPr>
            <a:xfrm>
              <a:off x="607275" y="2806350"/>
              <a:ext cx="1148700" cy="7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6464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Containers are ephemeral &amp; idempotent</a:t>
              </a:r>
              <a:endParaRPr>
                <a:solidFill>
                  <a:srgbClr val="ED6464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84" name="Google Shape;484;p43"/>
            <p:cNvCxnSpPr>
              <a:stCxn id="483" idx="3"/>
              <a:endCxn id="482" idx="0"/>
            </p:cNvCxnSpPr>
            <p:nvPr/>
          </p:nvCxnSpPr>
          <p:spPr>
            <a:xfrm>
              <a:off x="1755975" y="3189900"/>
              <a:ext cx="329100" cy="4779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85" name="Google Shape;485;p43"/>
          <p:cNvGrpSpPr/>
          <p:nvPr/>
        </p:nvGrpSpPr>
        <p:grpSpPr>
          <a:xfrm>
            <a:off x="2900125" y="2571750"/>
            <a:ext cx="1848600" cy="2571750"/>
            <a:chOff x="2900125" y="2571750"/>
            <a:chExt cx="1848600" cy="2571750"/>
          </a:xfrm>
        </p:grpSpPr>
        <p:sp>
          <p:nvSpPr>
            <p:cNvPr id="486" name="Google Shape;486;p43"/>
            <p:cNvSpPr/>
            <p:nvPr/>
          </p:nvSpPr>
          <p:spPr>
            <a:xfrm>
              <a:off x="2900125" y="4050300"/>
              <a:ext cx="1053900" cy="1093200"/>
            </a:xfrm>
            <a:prstGeom prst="ellipse">
              <a:avLst/>
            </a:prstGeom>
            <a:noFill/>
            <a:ln cap="flat" cmpd="sng" w="28575">
              <a:solidFill>
                <a:srgbClr val="ED64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 txBox="1"/>
            <p:nvPr/>
          </p:nvSpPr>
          <p:spPr>
            <a:xfrm>
              <a:off x="3694825" y="2571750"/>
              <a:ext cx="1053900" cy="4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6464"/>
                  </a:solidFill>
                  <a:latin typeface="Droid Sans"/>
                  <a:ea typeface="Droid Sans"/>
                  <a:cs typeface="Droid Sans"/>
                  <a:sym typeface="Droid Sans"/>
                </a:rPr>
                <a:t>Env parity</a:t>
              </a:r>
              <a:endParaRPr>
                <a:solidFill>
                  <a:srgbClr val="ED6464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88" name="Google Shape;488;p43"/>
            <p:cNvCxnSpPr>
              <a:stCxn id="487" idx="1"/>
              <a:endCxn id="486" idx="0"/>
            </p:cNvCxnSpPr>
            <p:nvPr/>
          </p:nvCxnSpPr>
          <p:spPr>
            <a:xfrm flipH="1">
              <a:off x="3426925" y="2817600"/>
              <a:ext cx="267900" cy="12327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489" name="Google Shape;489;p43"/>
          <p:cNvSpPr txBox="1"/>
          <p:nvPr/>
        </p:nvSpPr>
        <p:spPr>
          <a:xfrm>
            <a:off x="7675000" y="351602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Docker workflow</a:t>
            </a:r>
            <a:endParaRPr/>
          </a:p>
        </p:txBody>
      </p:sp>
      <p:pic>
        <p:nvPicPr>
          <p:cNvPr id="495" name="Google Shape;4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50" y="1738825"/>
            <a:ext cx="78962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</a:t>
            </a:r>
            <a:r>
              <a:rPr lang="en"/>
              <a:t> Docker workflow</a:t>
            </a:r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03030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/>
          <p:nvPr/>
        </p:nvSpPr>
        <p:spPr>
          <a:xfrm>
            <a:off x="3321700" y="973100"/>
            <a:ext cx="1346100" cy="446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cheat sheet</a:t>
            </a:r>
            <a:endParaRPr/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900" y="262125"/>
            <a:ext cx="4544800" cy="4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cheat sheet</a:t>
            </a:r>
            <a:endParaRPr/>
          </a:p>
        </p:txBody>
      </p:sp>
      <p:pic>
        <p:nvPicPr>
          <p:cNvPr id="514" name="Google Shape;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903" y="422778"/>
            <a:ext cx="4266200" cy="38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cheat sheet</a:t>
            </a:r>
            <a:endParaRPr/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5" y="108500"/>
            <a:ext cx="6797848" cy="43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 Migrations</a:t>
            </a:r>
            <a:endParaRPr/>
          </a:p>
        </p:txBody>
      </p:sp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950" y="2571750"/>
            <a:ext cx="2089025" cy="208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60000" dist="133350">
              <a:srgbClr val="073763">
                <a:alpha val="79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Para hacer migraciones</a:t>
            </a:r>
            <a:endParaRPr/>
          </a:p>
        </p:txBody>
      </p:sp>
      <p:sp>
        <p:nvSpPr>
          <p:cNvPr id="532" name="Google Shape;532;p50"/>
          <p:cNvSpPr txBox="1"/>
          <p:nvPr/>
        </p:nvSpPr>
        <p:spPr>
          <a:xfrm>
            <a:off x="3853700" y="353900"/>
            <a:ext cx="48210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-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Aproximacion manual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-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FlyWay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-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TypeORM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-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Muchos Otros.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533" name="Google Shape;533;p50"/>
          <p:cNvCxnSpPr/>
          <p:nvPr/>
        </p:nvCxnSpPr>
        <p:spPr>
          <a:xfrm>
            <a:off x="4136825" y="540200"/>
            <a:ext cx="2241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0" y="1848975"/>
            <a:ext cx="1981450" cy="1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Version control for your database.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Robust schema evolution across all your environments.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With ease, pleasure and plain SQL.</a:t>
            </a:r>
            <a:endParaRPr b="1"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243800"/>
            <a:ext cx="3102225" cy="24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Casual para Aplicaciones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737225"/>
            <a:ext cx="8839203" cy="23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2209975" y="1140375"/>
            <a:ext cx="68580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2025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7" name="Google Shape;547;p52"/>
          <p:cNvGraphicFramePr/>
          <p:nvPr/>
        </p:nvGraphicFramePr>
        <p:xfrm>
          <a:off x="209800" y="29493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{81E3CF43-8348-4C4C-A023-762153999867}</a:tableStyleId>
              </a:tblPr>
              <a:tblGrid>
                <a:gridCol w="927125"/>
                <a:gridCol w="556275"/>
                <a:gridCol w="875625"/>
                <a:gridCol w="381150"/>
                <a:gridCol w="1349500"/>
                <a:gridCol w="803525"/>
                <a:gridCol w="813825"/>
                <a:gridCol w="1370100"/>
                <a:gridCol w="1019850"/>
                <a:gridCol w="618100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installed_rank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version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description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type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script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checksum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installed_by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installed_on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execution_time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success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Initial Setup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SQL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V1__Initial_Setup.sql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1996767037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axel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2016-02-04 22:23:00.0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546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true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First Changes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SQL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V2__First_Changes.sql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1279644856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axel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2016-02-06 09:18:00.0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127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true</a:t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t/>
                      </a:r>
                      <a:endParaRPr sz="7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Migraciones con FlyWay</a:t>
            </a:r>
            <a:endParaRPr/>
          </a:p>
        </p:txBody>
      </p:sp>
      <p:pic>
        <p:nvPicPr>
          <p:cNvPr id="553" name="Google Shape;5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1725"/>
            <a:ext cx="8839199" cy="213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3"/>
          <p:cNvSpPr/>
          <p:nvPr/>
        </p:nvSpPr>
        <p:spPr>
          <a:xfrm flipH="1">
            <a:off x="1819450" y="4047550"/>
            <a:ext cx="5359800" cy="816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"/>
          <p:cNvSpPr/>
          <p:nvPr/>
        </p:nvSpPr>
        <p:spPr>
          <a:xfrm rot="-1151694">
            <a:off x="3195150" y="969338"/>
            <a:ext cx="2753795" cy="747155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Droid Sans"/>
                <a:ea typeface="Droid Sans"/>
                <a:cs typeface="Droid Sans"/>
                <a:sym typeface="Droid Sans"/>
              </a:rPr>
              <a:t>IDEMPOTENT</a:t>
            </a:r>
            <a:endParaRPr sz="3000">
              <a:solidFill>
                <a:srgbClr val="1155CC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en FlyWay</a:t>
            </a:r>
            <a:endParaRPr/>
          </a:p>
        </p:txBody>
      </p:sp>
      <p:sp>
        <p:nvSpPr>
          <p:cNvPr id="561" name="Google Shape;561;p54"/>
          <p:cNvSpPr txBox="1"/>
          <p:nvPr/>
        </p:nvSpPr>
        <p:spPr>
          <a:xfrm>
            <a:off x="1812075" y="1296350"/>
            <a:ext cx="2481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2" name="Google Shape;5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50" y="2274300"/>
            <a:ext cx="4482200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 txBox="1"/>
          <p:nvPr/>
        </p:nvSpPr>
        <p:spPr>
          <a:xfrm>
            <a:off x="3311100" y="1631400"/>
            <a:ext cx="2400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Versioned Migrations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en FlyWay</a:t>
            </a:r>
            <a:endParaRPr/>
          </a:p>
        </p:txBody>
      </p:sp>
      <p:sp>
        <p:nvSpPr>
          <p:cNvPr id="569" name="Google Shape;569;p55"/>
          <p:cNvSpPr txBox="1"/>
          <p:nvPr/>
        </p:nvSpPr>
        <p:spPr>
          <a:xfrm>
            <a:off x="1812075" y="1296350"/>
            <a:ext cx="2481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55"/>
          <p:cNvSpPr txBox="1"/>
          <p:nvPr/>
        </p:nvSpPr>
        <p:spPr>
          <a:xfrm>
            <a:off x="3311100" y="1612550"/>
            <a:ext cx="2400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Undo</a:t>
            </a: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 Migrations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571" name="Google Shape;5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838" y="2255450"/>
            <a:ext cx="4271425" cy="20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en FlyWay</a:t>
            </a:r>
            <a:endParaRPr/>
          </a:p>
        </p:txBody>
      </p:sp>
      <p:sp>
        <p:nvSpPr>
          <p:cNvPr id="577" name="Google Shape;577;p56"/>
          <p:cNvSpPr txBox="1"/>
          <p:nvPr/>
        </p:nvSpPr>
        <p:spPr>
          <a:xfrm>
            <a:off x="1812075" y="1296350"/>
            <a:ext cx="2481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8" name="Google Shape;578;p56"/>
          <p:cNvSpPr txBox="1"/>
          <p:nvPr/>
        </p:nvSpPr>
        <p:spPr>
          <a:xfrm>
            <a:off x="3057225" y="1822650"/>
            <a:ext cx="3142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Repeatable</a:t>
            </a: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 Migrations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579" name="Google Shape;5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50" y="2504075"/>
            <a:ext cx="4573550" cy="22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Demo*</a:t>
            </a:r>
            <a:endParaRPr/>
          </a:p>
        </p:txBody>
      </p:sp>
      <p:sp>
        <p:nvSpPr>
          <p:cNvPr id="585" name="Google Shape;585;p57"/>
          <p:cNvSpPr txBox="1"/>
          <p:nvPr/>
        </p:nvSpPr>
        <p:spPr>
          <a:xfrm>
            <a:off x="460950" y="3007100"/>
            <a:ext cx="41109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Con el Maestro ...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586" name="Google Shape;5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175" y="1520850"/>
            <a:ext cx="2513725" cy="251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800" y="591375"/>
            <a:ext cx="64770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8"/>
          <p:cNvSpPr txBox="1"/>
          <p:nvPr/>
        </p:nvSpPr>
        <p:spPr>
          <a:xfrm>
            <a:off x="1602300" y="633325"/>
            <a:ext cx="2823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Me dijiste que eras Maestro!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508075" y="633325"/>
            <a:ext cx="2006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Pokemon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594" name="Google Shape;5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198" y="2076777"/>
            <a:ext cx="1451075" cy="9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/>
          <p:nvPr>
            <p:ph type="title"/>
          </p:nvPr>
        </p:nvSpPr>
        <p:spPr>
          <a:xfrm>
            <a:off x="98250" y="16350"/>
            <a:ext cx="6128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*Algunas cosas a notar</a:t>
            </a:r>
            <a:endParaRPr/>
          </a:p>
        </p:txBody>
      </p:sp>
      <p:sp>
        <p:nvSpPr>
          <p:cNvPr id="600" name="Google Shape;600;p59"/>
          <p:cNvSpPr txBox="1"/>
          <p:nvPr/>
        </p:nvSpPr>
        <p:spPr>
          <a:xfrm>
            <a:off x="482900" y="907250"/>
            <a:ext cx="78798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SQL Linux Containers deployed a GKE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Integración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Gitlab + GKE  ya hecha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Utilizare “</a:t>
            </a:r>
            <a:r>
              <a:rPr lang="en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kustomize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” para templating the K8 manifests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GCP VPC Firewall rules aplicadas a mi conveniencia ;)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SQL Server (mssql) VSCode Extension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/>
          <p:nvPr>
            <p:ph type="title"/>
          </p:nvPr>
        </p:nvSpPr>
        <p:spPr>
          <a:xfrm>
            <a:off x="336575" y="141125"/>
            <a:ext cx="30216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</a:t>
            </a:r>
            <a:endParaRPr/>
          </a:p>
        </p:txBody>
      </p:sp>
      <p:sp>
        <p:nvSpPr>
          <p:cNvPr id="606" name="Google Shape;606;p60"/>
          <p:cNvSpPr txBox="1"/>
          <p:nvPr/>
        </p:nvSpPr>
        <p:spPr>
          <a:xfrm>
            <a:off x="460950" y="3007100"/>
            <a:ext cx="41109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607" name="Google Shape;6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825" y="1118225"/>
            <a:ext cx="2452275" cy="245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  <p:sp>
        <p:nvSpPr>
          <p:cNvPr id="608" name="Google Shape;608;p60"/>
          <p:cNvSpPr txBox="1"/>
          <p:nvPr/>
        </p:nvSpPr>
        <p:spPr>
          <a:xfrm>
            <a:off x="512150" y="1287700"/>
            <a:ext cx="55824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roid Sans"/>
              <a:buChar char="-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SCM</a:t>
            </a:r>
            <a:b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roid Sans"/>
              <a:buChar char="-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Build Server</a:t>
            </a:r>
            <a:b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roid Sans"/>
              <a:buChar char="-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Agile Board (issue board) </a:t>
            </a:r>
            <a:b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roid Sans"/>
              <a:buChar char="-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Code review</a:t>
            </a:r>
            <a:b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roid Sans"/>
              <a:buChar char="-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CI/CD</a:t>
            </a: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QR Code</a:t>
            </a:r>
            <a:endParaRPr/>
          </a:p>
        </p:txBody>
      </p:sp>
      <p:pic>
        <p:nvPicPr>
          <p:cNvPr id="614" name="Google Shape;6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50" y="984875"/>
            <a:ext cx="3643400" cy="36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Casual para Aplicaciones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737225"/>
            <a:ext cx="8839203" cy="23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081775" y="1140375"/>
            <a:ext cx="4986000" cy="3562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Casual para Aplicaciones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737225"/>
            <a:ext cx="8839203" cy="230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4425" y="4037750"/>
            <a:ext cx="1038476" cy="10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CI/CD Casual para Aplicaciones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09" name="Google Shape;109;p19"/>
          <p:cNvGrpSpPr/>
          <p:nvPr/>
        </p:nvGrpSpPr>
        <p:grpSpPr>
          <a:xfrm>
            <a:off x="975247" y="1313373"/>
            <a:ext cx="2935088" cy="2681871"/>
            <a:chOff x="778625" y="1140350"/>
            <a:chExt cx="3133100" cy="2862800"/>
          </a:xfrm>
        </p:grpSpPr>
        <p:pic>
          <p:nvPicPr>
            <p:cNvPr id="110" name="Google Shape;1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9550" y="1140350"/>
              <a:ext cx="1502175" cy="150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625" y="1659475"/>
              <a:ext cx="2343675" cy="234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19"/>
          <p:cNvGrpSpPr/>
          <p:nvPr/>
        </p:nvGrpSpPr>
        <p:grpSpPr>
          <a:xfrm>
            <a:off x="5464202" y="1281630"/>
            <a:ext cx="2841122" cy="3052616"/>
            <a:chOff x="5464050" y="1281600"/>
            <a:chExt cx="2605100" cy="2799024"/>
          </a:xfrm>
        </p:grpSpPr>
        <p:pic>
          <p:nvPicPr>
            <p:cNvPr id="113" name="Google Shape;11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9000" y="1281600"/>
              <a:ext cx="1290150" cy="1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64050" y="2088975"/>
              <a:ext cx="1991650" cy="1991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</a:t>
            </a:r>
            <a:r>
              <a:rPr lang="en"/>
              <a:t> pasa con nuestras Bases de Datos?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981925"/>
            <a:ext cx="2128375" cy="2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25" y="1305525"/>
            <a:ext cx="3032826" cy="303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20"/>
          <p:cNvGrpSpPr/>
          <p:nvPr/>
        </p:nvGrpSpPr>
        <p:grpSpPr>
          <a:xfrm>
            <a:off x="5300775" y="817925"/>
            <a:ext cx="1903275" cy="1164000"/>
            <a:chOff x="5300775" y="817925"/>
            <a:chExt cx="1903275" cy="1164000"/>
          </a:xfrm>
        </p:grpSpPr>
        <p:cxnSp>
          <p:nvCxnSpPr>
            <p:cNvPr id="123" name="Google Shape;123;p20"/>
            <p:cNvCxnSpPr/>
            <p:nvPr/>
          </p:nvCxnSpPr>
          <p:spPr>
            <a:xfrm>
              <a:off x="5300775" y="817925"/>
              <a:ext cx="7800" cy="7866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0"/>
            <p:cNvCxnSpPr/>
            <p:nvPr/>
          </p:nvCxnSpPr>
          <p:spPr>
            <a:xfrm>
              <a:off x="5539700" y="817925"/>
              <a:ext cx="4800" cy="1164000"/>
            </a:xfrm>
            <a:prstGeom prst="straightConnector1">
              <a:avLst/>
            </a:prstGeom>
            <a:noFill/>
            <a:ln cap="flat" cmpd="sng" w="2857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0"/>
            <p:cNvCxnSpPr/>
            <p:nvPr/>
          </p:nvCxnSpPr>
          <p:spPr>
            <a:xfrm>
              <a:off x="5775625" y="817925"/>
              <a:ext cx="7800" cy="786600"/>
            </a:xfrm>
            <a:prstGeom prst="straightConnector1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0"/>
            <p:cNvCxnSpPr/>
            <p:nvPr/>
          </p:nvCxnSpPr>
          <p:spPr>
            <a:xfrm>
              <a:off x="6014550" y="817925"/>
              <a:ext cx="7800" cy="786600"/>
            </a:xfrm>
            <a:prstGeom prst="straightConnector1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0"/>
            <p:cNvCxnSpPr/>
            <p:nvPr/>
          </p:nvCxnSpPr>
          <p:spPr>
            <a:xfrm>
              <a:off x="6316375" y="817925"/>
              <a:ext cx="14700" cy="1116900"/>
            </a:xfrm>
            <a:prstGeom prst="straightConnector1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0"/>
            <p:cNvCxnSpPr/>
            <p:nvPr/>
          </p:nvCxnSpPr>
          <p:spPr>
            <a:xfrm>
              <a:off x="6625100" y="817925"/>
              <a:ext cx="19500" cy="959400"/>
            </a:xfrm>
            <a:prstGeom prst="straightConnector1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20"/>
            <p:cNvCxnSpPr/>
            <p:nvPr/>
          </p:nvCxnSpPr>
          <p:spPr>
            <a:xfrm>
              <a:off x="6938625" y="817925"/>
              <a:ext cx="7800" cy="7866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0"/>
            <p:cNvCxnSpPr/>
            <p:nvPr/>
          </p:nvCxnSpPr>
          <p:spPr>
            <a:xfrm>
              <a:off x="7193250" y="817925"/>
              <a:ext cx="10800" cy="1124700"/>
            </a:xfrm>
            <a:prstGeom prst="straightConnector1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pasa con nuestras Bases de Datos?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13" y="1290500"/>
            <a:ext cx="6151675" cy="2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